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257" r:id="rId4"/>
    <p:sldId id="282" r:id="rId5"/>
    <p:sldId id="283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A6EC3-508E-4253-B5A8-B676C6D840AB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C3011-CF2E-4C05-96EE-F232F9299B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92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C3011-CF2E-4C05-96EE-F232F9299B0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C3011-CF2E-4C05-96EE-F232F9299B0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34565-56C9-4BD4-B45E-F07FBA35E6BC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00F59-D6D6-44D6-941E-44519B3818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schoolbug-1@yandex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11" Type="http://schemas.openxmlformats.org/officeDocument/2006/relationships/image" Target="../media/image60.pn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13" Type="http://schemas.openxmlformats.org/officeDocument/2006/relationships/image" Target="../media/image105.jpeg"/><Relationship Id="rId3" Type="http://schemas.openxmlformats.org/officeDocument/2006/relationships/image" Target="../media/image96.jpeg"/><Relationship Id="rId7" Type="http://schemas.openxmlformats.org/officeDocument/2006/relationships/image" Target="../media/image99.jpeg"/><Relationship Id="rId12" Type="http://schemas.openxmlformats.org/officeDocument/2006/relationships/image" Target="../media/image10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Microsoft_Office_PowerPoint1.sldx"/><Relationship Id="rId11" Type="http://schemas.openxmlformats.org/officeDocument/2006/relationships/image" Target="../media/image103.jpeg"/><Relationship Id="rId5" Type="http://schemas.openxmlformats.org/officeDocument/2006/relationships/image" Target="../media/image98.jpeg"/><Relationship Id="rId10" Type="http://schemas.openxmlformats.org/officeDocument/2006/relationships/image" Target="../media/image102.jpeg"/><Relationship Id="rId4" Type="http://schemas.openxmlformats.org/officeDocument/2006/relationships/image" Target="../media/image97.jpeg"/><Relationship Id="rId9" Type="http://schemas.openxmlformats.org/officeDocument/2006/relationships/image" Target="../media/image10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microsoft.com/office/2007/relationships/hdphoto" Target="../media/hdphoto2.wdp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428759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№ 1 </a:t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УГЛУБЛЕННЫМ ИЗУЧЕНИЕМ ОТДЕЛЬНЫХ ПРЕДМЕТОВ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785926"/>
            <a:ext cx="8001056" cy="457203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Адрес: улица Владимира Ленина дом 33, город Бугульма, Республика Татарстан</a:t>
            </a:r>
          </a:p>
          <a:p>
            <a:pPr algn="l"/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Телефон: 8(855)94-6-83-54</a:t>
            </a:r>
          </a:p>
          <a:p>
            <a:pPr algn="l"/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Электронный адрес: </a:t>
            </a:r>
            <a:r>
              <a:rPr 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schoolbug-1@yandex.ru</a:t>
            </a:r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 музея: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Кашапова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Сабиля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Сагыйдулловна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(тел. 8-906-058-79-98)</a:t>
            </a:r>
          </a:p>
          <a:p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AutoNum type="arabicPeriod"/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Кашапова С С\Documents\фотографии\фото школы.JPG"/>
          <p:cNvPicPr/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857224" y="2857496"/>
            <a:ext cx="7560840" cy="3571900"/>
          </a:xfrm>
          <a:prstGeom prst="rect">
            <a:avLst/>
          </a:prstGeom>
          <a:ln>
            <a:solidFill>
              <a:srgbClr val="002060"/>
            </a:solidFill>
          </a:ln>
          <a:effectLst>
            <a:softEdge rad="112500"/>
          </a:effectLst>
        </p:spPr>
      </p:pic>
      <p:pic>
        <p:nvPicPr>
          <p:cNvPr id="5" name="Рисунок 4" descr="C:\Users\Кашапова С С\Desktop\фото июнь\IMG_20190618_092252.jpg"/>
          <p:cNvPicPr/>
          <p:nvPr/>
        </p:nvPicPr>
        <p:blipFill>
          <a:blip r:embed="rId4" cstate="print"/>
          <a:srcRect l="36444" t="31204" r="43031" b="43412"/>
          <a:stretch>
            <a:fillRect/>
          </a:stretch>
        </p:blipFill>
        <p:spPr bwMode="auto">
          <a:xfrm>
            <a:off x="571472" y="5072074"/>
            <a:ext cx="1357322" cy="143777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Кашапова С С\Documents\АВГУСТОВСКАЯ КОНФЕРЕНЦИЯ 1\АВГУСТОВСКАЯ КОНФЕРЕНЦИЯ\Августовская конференция-2015 фото\DSC07182.JPG"/>
          <p:cNvPicPr/>
          <p:nvPr/>
        </p:nvPicPr>
        <p:blipFill>
          <a:blip r:embed="rId5" cstate="print"/>
          <a:srcRect l="21141" t="22186" r="17231" b="6645"/>
          <a:stretch>
            <a:fillRect/>
          </a:stretch>
        </p:blipFill>
        <p:spPr bwMode="auto">
          <a:xfrm>
            <a:off x="7358082" y="5357826"/>
            <a:ext cx="1278215" cy="1357322"/>
          </a:xfrm>
          <a:prstGeom prst="rect">
            <a:avLst/>
          </a:prstGeom>
          <a:ln w="38100" cap="sq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3438" y="5214950"/>
            <a:ext cx="4286280" cy="1428760"/>
          </a:xfrm>
        </p:spPr>
        <p:txBody>
          <a:bodyPr>
            <a:normAutofit fontScale="90000"/>
          </a:bodyPr>
          <a:lstStyle/>
          <a:p>
            <a:pPr algn="l"/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В школьном музее собраны материалы об истории школы.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Бугульминская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средняя школа №1 – старейшее учебное заведение города. За долгое время существования школы №1 директорами были: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Бангер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Л.С., Ракитов Б.В., Александров П.А., Маркелова Е.Н.,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Клименко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Р.Т., Герасимов В.Г., Семенов Н.И.,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Абдршин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М.Ф., в настоящее время школой руководит Кузнецов А.С.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00042"/>
            <a:ext cx="3143272" cy="571504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История школы   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Кашапова С С\Documents\фотографии\20170518-0005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71546"/>
            <a:ext cx="2571768" cy="160496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786190"/>
            <a:ext cx="3394927" cy="169478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Кашапова С С\Documents\АВГУСТОВСКАЯ КОНФЕРЕНЦИЯ 1\АВГУСТОВСКАЯ КОНФЕРЕНЦИЯ\Августовская конференция-2015 фото\DSC0723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2643182"/>
            <a:ext cx="3643338" cy="242889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Кашапова С С\Documents\семинары в школе\семинар директоров 22 декабря 2015\DSC0841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3429000"/>
            <a:ext cx="2571768" cy="1496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3\Desktop\фото история школы\учителя.jpg"/>
          <p:cNvPicPr/>
          <p:nvPr/>
        </p:nvPicPr>
        <p:blipFill>
          <a:blip r:embed="rId7" cstate="print"/>
          <a:srcRect l="3527" t="50926" r="27205" b="7718"/>
          <a:stretch>
            <a:fillRect/>
          </a:stretch>
        </p:blipFill>
        <p:spPr bwMode="auto">
          <a:xfrm>
            <a:off x="2500298" y="5214950"/>
            <a:ext cx="2024063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USER3\Desktop\фото история школы\3.jpg"/>
          <p:cNvPicPr/>
          <p:nvPr/>
        </p:nvPicPr>
        <p:blipFill>
          <a:blip r:embed="rId8" cstate="print"/>
          <a:srcRect l="13629" t="2838" r="9401" b="62815"/>
          <a:stretch>
            <a:fillRect/>
          </a:stretch>
        </p:blipFill>
        <p:spPr bwMode="auto">
          <a:xfrm>
            <a:off x="142844" y="2285992"/>
            <a:ext cx="2214562" cy="1369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Копия Scйцуan0004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0760" y="428604"/>
            <a:ext cx="2828925" cy="200977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C:\Users\USER3\Desktop\фото история школы\новая школа.jpg"/>
          <p:cNvPicPr/>
          <p:nvPr/>
        </p:nvPicPr>
        <p:blipFill>
          <a:blip r:embed="rId10" cstate="print"/>
          <a:srcRect t="50057"/>
          <a:stretch>
            <a:fillRect/>
          </a:stretch>
        </p:blipFill>
        <p:spPr bwMode="auto">
          <a:xfrm>
            <a:off x="142844" y="5214926"/>
            <a:ext cx="235745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USER3\Desktop\материалы ВР 2025-26\фото школы с бархатцами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43306" y="500042"/>
            <a:ext cx="2199337" cy="223893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C:\Users\USER3\Desktop\фото история школы\8.jpg"/>
          <p:cNvPicPr/>
          <p:nvPr/>
        </p:nvPicPr>
        <p:blipFill>
          <a:blip r:embed="rId12" cstate="print"/>
          <a:srcRect l="16836" t="61152" r="4273" b="840"/>
          <a:stretch>
            <a:fillRect/>
          </a:stretch>
        </p:blipFill>
        <p:spPr bwMode="auto">
          <a:xfrm>
            <a:off x="2285984" y="2214554"/>
            <a:ext cx="1866901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86380" y="285728"/>
            <a:ext cx="3643338" cy="4214842"/>
          </a:xfrm>
        </p:spPr>
        <p:txBody>
          <a:bodyPr>
            <a:noAutofit/>
          </a:bodyPr>
          <a:lstStyle/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276 парней нашего города и района были Афганистане в составе ограниченного контингента Советских войск, четверо из них вернулись инвалидами, 15 раненными, 58 воинов были награждены орденами и медалями, шестеро…посмертно. Это Горбунов Леонид , Киселев Игорь, Сапожников Владимир,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Газизов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Эрик , Осинцев Олег, Сафаров Валерий . В нашем городе живут родственники пятерых  воинов- интернационалистов, погибших выполняя солдатский долг в далеком Афганистане.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Ираев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Фарид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Зарипов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Анис,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Притула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Сергей 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Атюков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Виктор,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Буляков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Ильфат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-   Навечно останутся в памяти и ребята, погибшие при выполнении воинских обязанностей в горячих точках Кавказа. Это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Мухаметов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Зямиль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Трифонов Алексей,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Черников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Дмитрий,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Чернобровкин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Вячеслав.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Чернобровкин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Вячеслав – выпускник нашей школы, он окончил 9 классов в 1998 году, окончил БИПТ, отслужил в армии, работал в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Бугульминском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ГРОВД, погиб в 2006 году.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14290"/>
            <a:ext cx="4286280" cy="607223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Экспозиция «Боевое братство»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Кашапова С С\Desktop\Новые фото март\IMG_20190401_103150.jpg"/>
          <p:cNvPicPr/>
          <p:nvPr/>
        </p:nvPicPr>
        <p:blipFill>
          <a:blip r:embed="rId3" cstate="print"/>
          <a:srcRect b="6416"/>
          <a:stretch>
            <a:fillRect/>
          </a:stretch>
        </p:blipFill>
        <p:spPr bwMode="auto">
          <a:xfrm>
            <a:off x="7286644" y="4429132"/>
            <a:ext cx="1428760" cy="2262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Кашапова С С\Documents\фотографии\патриотическое воспитание\Боевое братство\афганистан карта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714356"/>
            <a:ext cx="2922160" cy="253331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7" name="Рисунок 6" descr="C:\Users\Кашапова С С\Desktop\фото\IMG_20190401_1014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571744"/>
            <a:ext cx="4786346" cy="335758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Кашапова С С\Documents\фотографии\патриотическое воспитание\Боевое братство\эмблема боевое братство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928670"/>
            <a:ext cx="171451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Кашапова С С\Desktop\Новые фото март\IMG_20190401_101956.jpg"/>
          <p:cNvPicPr/>
          <p:nvPr/>
        </p:nvPicPr>
        <p:blipFill>
          <a:blip r:embed="rId7" cstate="print"/>
          <a:srcRect t="11111" b="3419"/>
          <a:stretch>
            <a:fillRect/>
          </a:stretch>
        </p:blipFill>
        <p:spPr bwMode="auto">
          <a:xfrm>
            <a:off x="142844" y="5072074"/>
            <a:ext cx="414340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&amp;Ocy;&amp;rcy;&amp;dcy;&amp;iecy;&amp;ncy; &amp;Kcy;&amp;rcy;&amp;acy;&amp;scy;&amp;ncy;&amp;ocy;&amp;jcy; &amp;Zcy;&amp;vcy;&amp;iecy;&amp;zcy;&amp;dcy;&amp;ycy; &amp;icy; &amp;vcy;&amp;ocy;&amp;iecy;&amp;ncy;&amp;ncy;&amp;ycy;&amp;jcy; &amp;bcy;&amp;icy;&amp;lcy;&amp;iecy;&amp;tcy;; &amp;fcy;&amp;ocy;&amp;tcy;&amp;ocy; 632417, &amp;fcy;&amp;ocy;&amp;tcy;&amp;ocy;&amp;gcy;&amp;rcy;&amp;acy;&amp;fcy; &amp;Vcy;&amp;lcy;&amp;acy;&amp;dcy;&amp;icy;&amp;mcy;&amp;icy;&amp;rcy; &amp;TScy;&amp;vcy;&amp;iecy;&amp;tcy;&amp;ocy;&amp;vcy;. &amp;Fcy;&amp;ocy;&amp;tcy;&amp;ocy;&amp;bcy;&amp;acy;&amp;ncy;&amp;kcy; &amp;Lcy;&amp;ocy;&amp;rcy;&amp;icy; - &amp;Pcy;&amp;rcy;&amp;ocy;&amp;dcy;&amp;acy;&amp;zhcy;&amp;acy; &amp;fcy;&amp;ocy;&amp;tcy;&amp;ocy;&amp;gcy;&amp;rcy;&amp;acy;&amp;fcy;&amp;icy;&amp;jcy;, &amp;icy;&amp;lcy;&amp;lcy;&amp;yucy;&amp;scy;&amp;tcy;&amp;rcy;&amp;acy;&amp;tscy;&amp;icy;&amp;jcy; &amp;icy; &amp;icy;"/>
          <p:cNvPicPr/>
          <p:nvPr/>
        </p:nvPicPr>
        <p:blipFill>
          <a:blip r:embed="rId8"/>
          <a:srcRect t="6667"/>
          <a:stretch>
            <a:fillRect/>
          </a:stretch>
        </p:blipFill>
        <p:spPr bwMode="auto">
          <a:xfrm>
            <a:off x="4929190" y="5072074"/>
            <a:ext cx="2143140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72198" y="1357298"/>
            <a:ext cx="2928958" cy="2214577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Сочинения, рефераты, презентаций, проектов учащихся</a:t>
            </a:r>
            <a:b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«Вклад моей семьи в Великую Победу»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«Они сражались за Родину»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«Они ковали победу в тылу»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«У войны не женское лицо»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«Они вернулись с победой»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«Спасибо деду за Победу»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«Бессмертный полк»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42852"/>
            <a:ext cx="4786346" cy="635798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Экспозиция «Стена Памяти»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3\Desktop\фото центра\20260416_102812.jpg"/>
          <p:cNvPicPr/>
          <p:nvPr/>
        </p:nvPicPr>
        <p:blipFill>
          <a:blip r:embed="rId2" cstate="print"/>
          <a:srcRect l="1152" r="3845" b="16905"/>
          <a:stretch>
            <a:fillRect/>
          </a:stretch>
        </p:blipFill>
        <p:spPr bwMode="auto">
          <a:xfrm>
            <a:off x="251520" y="714356"/>
            <a:ext cx="5820678" cy="3041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USER3\Desktop\20260421_142416.jpg"/>
          <p:cNvPicPr/>
          <p:nvPr/>
        </p:nvPicPr>
        <p:blipFill>
          <a:blip r:embed="rId3" cstate="print"/>
          <a:srcRect b="18693"/>
          <a:stretch>
            <a:fillRect/>
          </a:stretch>
        </p:blipFill>
        <p:spPr bwMode="auto">
          <a:xfrm>
            <a:off x="4929190" y="4000504"/>
            <a:ext cx="1215039" cy="178595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USER3\Desktop\20260421_142339.jpg"/>
          <p:cNvPicPr/>
          <p:nvPr/>
        </p:nvPicPr>
        <p:blipFill>
          <a:blip r:embed="rId4" cstate="print"/>
          <a:srcRect l="9877" t="7050" r="2783" b="27461"/>
          <a:stretch>
            <a:fillRect/>
          </a:stretch>
        </p:blipFill>
        <p:spPr bwMode="auto">
          <a:xfrm>
            <a:off x="6500826" y="3857628"/>
            <a:ext cx="1134221" cy="151165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USER3\Desktop\20260421_142141.jpg"/>
          <p:cNvPicPr/>
          <p:nvPr/>
        </p:nvPicPr>
        <p:blipFill>
          <a:blip r:embed="rId5" cstate="print"/>
          <a:srcRect l="4814" t="5823" r="8497" b="24804"/>
          <a:stretch>
            <a:fillRect/>
          </a:stretch>
        </p:blipFill>
        <p:spPr bwMode="auto">
          <a:xfrm>
            <a:off x="5929322" y="4786322"/>
            <a:ext cx="1143008" cy="164307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USER3\Desktop\20260421_142043.jpg"/>
          <p:cNvPicPr/>
          <p:nvPr/>
        </p:nvPicPr>
        <p:blipFill>
          <a:blip r:embed="rId6" cstate="print"/>
          <a:srcRect b="16084"/>
          <a:stretch>
            <a:fillRect/>
          </a:stretch>
        </p:blipFill>
        <p:spPr bwMode="auto">
          <a:xfrm>
            <a:off x="7786710" y="3786190"/>
            <a:ext cx="1118490" cy="167165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USER3\Desktop\20260421_142012.jpg"/>
          <p:cNvPicPr/>
          <p:nvPr/>
        </p:nvPicPr>
        <p:blipFill>
          <a:blip r:embed="rId7" cstate="print"/>
          <a:srcRect r="-16" b="27247"/>
          <a:stretch>
            <a:fillRect/>
          </a:stretch>
        </p:blipFill>
        <p:spPr bwMode="auto">
          <a:xfrm>
            <a:off x="7286644" y="5000636"/>
            <a:ext cx="1143008" cy="155870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C:\Users\USER3\Desktop\Победа\Победа 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6429388" y="71414"/>
            <a:ext cx="2000264" cy="1357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9"/>
          <a:srcRect l="5183" r="9250" b="3999"/>
          <a:stretch>
            <a:fillRect/>
          </a:stretch>
        </p:blipFill>
        <p:spPr bwMode="auto">
          <a:xfrm>
            <a:off x="2643174" y="4929198"/>
            <a:ext cx="2358967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USER3\Desktop\20260421_155003.jpg"/>
          <p:cNvPicPr/>
          <p:nvPr/>
        </p:nvPicPr>
        <p:blipFill>
          <a:blip r:embed="rId10" cstate="print"/>
          <a:srcRect t="5153" b="21374"/>
          <a:stretch>
            <a:fillRect/>
          </a:stretch>
        </p:blipFill>
        <p:spPr bwMode="auto">
          <a:xfrm>
            <a:off x="142844" y="3786190"/>
            <a:ext cx="2428892" cy="285752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" descr="Коллаж со звездой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3071801" y="3786190"/>
            <a:ext cx="1285884" cy="1589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3438" y="5286388"/>
            <a:ext cx="4357718" cy="1428760"/>
          </a:xfrm>
        </p:spPr>
        <p:txBody>
          <a:bodyPr>
            <a:normAutofit fontScale="90000"/>
          </a:bodyPr>
          <a:lstStyle/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Идет 21 век. На долю людей нашего поколения тоже выпало испытание на прочность. Защитники Отечество сражаются в ходе специальной военной операции против тех, кто угрожает суверенитету и свободе нашей страны. На боевом посту находятся и наши земляки. Пали смертью храбрых при выполнении боевых задач  на СВО и выпускники нашей школы. Создан общий альбом «Герои нашего времени», в настоящее время ведется работа по созданию индивидуального альбома о каждом герое.  Их отвага и мужество служат примером для подрастающего поколения.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42852"/>
            <a:ext cx="4786346" cy="64294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Экспозиция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«Герои нашего времени…»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гордимся прошедшими\для баннера\28.jpg"/>
          <p:cNvPicPr/>
          <p:nvPr/>
        </p:nvPicPr>
        <p:blipFill>
          <a:blip r:embed="rId2"/>
          <a:srcRect t="2765" b="23128"/>
          <a:stretch>
            <a:fillRect/>
          </a:stretch>
        </p:blipFill>
        <p:spPr bwMode="auto">
          <a:xfrm>
            <a:off x="142844" y="5500702"/>
            <a:ext cx="442915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символы россии\символ 3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42852"/>
            <a:ext cx="4149725" cy="3350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3\Desktop\фото центра\20260416_102934.jpg"/>
          <p:cNvPicPr/>
          <p:nvPr/>
        </p:nvPicPr>
        <p:blipFill>
          <a:blip r:embed="rId4" cstate="print"/>
          <a:srcRect l="7709" r="6106" b="4286"/>
          <a:stretch>
            <a:fillRect/>
          </a:stretch>
        </p:blipFill>
        <p:spPr bwMode="auto">
          <a:xfrm>
            <a:off x="214282" y="1428736"/>
            <a:ext cx="6143668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\Desktop\символы россии\символы СВО\символ 6.jpg"/>
          <p:cNvPicPr/>
          <p:nvPr/>
        </p:nvPicPr>
        <p:blipFill>
          <a:blip r:embed="rId5" cstate="print"/>
          <a:srcRect l="7913" t="4598" r="7679" b="9195"/>
          <a:stretch>
            <a:fillRect/>
          </a:stretch>
        </p:blipFill>
        <p:spPr bwMode="auto">
          <a:xfrm>
            <a:off x="5715008" y="3571876"/>
            <a:ext cx="1133471" cy="1377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3\Desktop\фото для семинара\IMG_6195.JPG"/>
          <p:cNvPicPr/>
          <p:nvPr/>
        </p:nvPicPr>
        <p:blipFill>
          <a:blip r:embed="rId6" cstate="print"/>
          <a:srcRect l="19722" t="6490" r="24799"/>
          <a:stretch>
            <a:fillRect/>
          </a:stretch>
        </p:blipFill>
        <p:spPr bwMode="auto">
          <a:xfrm>
            <a:off x="6786578" y="2857496"/>
            <a:ext cx="2005015" cy="2281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43570" y="3357562"/>
            <a:ext cx="3357586" cy="1071570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Учащимися школы были реализованы и реализуются проекты «Мы живем, не забывая…», «Великая Победа глазами детей», «Нам завещано беречь», «Гордимся прошедшими мы годами», «Вахта памяти»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42852"/>
            <a:ext cx="4214842" cy="635798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Реализация проектов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Кашапова С С\Desktop\фото\IMG_20190401_101051.jpg"/>
          <p:cNvPicPr/>
          <p:nvPr/>
        </p:nvPicPr>
        <p:blipFill>
          <a:blip r:embed="rId2" cstate="print"/>
          <a:srcRect l="33832" t="4845" r="40320" b="10513"/>
          <a:stretch>
            <a:fillRect/>
          </a:stretch>
        </p:blipFill>
        <p:spPr bwMode="auto">
          <a:xfrm>
            <a:off x="2643174" y="785794"/>
            <a:ext cx="2500330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Кашапова С С\Documents\фотографии\патриотическое воспитание\лик мастер\1.3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42852"/>
            <a:ext cx="2533654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Кашапова С С\Documents\патриотическое воспитание\70 лет ПОбеде\IMG_1600.JPG"/>
          <p:cNvPicPr/>
          <p:nvPr/>
        </p:nvPicPr>
        <p:blipFill>
          <a:blip r:embed="rId4" cstate="print"/>
          <a:srcRect l="3582" b="7034"/>
          <a:stretch>
            <a:fillRect/>
          </a:stretch>
        </p:blipFill>
        <p:spPr bwMode="auto">
          <a:xfrm>
            <a:off x="5572132" y="4357694"/>
            <a:ext cx="342902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\Desktop\краеведение\буклет работы краеведения\фото для СЮТ и Э\IMG_20190404_13520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13840">
            <a:off x="4540897" y="228163"/>
            <a:ext cx="1915959" cy="9723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USER3\Desktop\фото центра\20260415_082524.jpg"/>
          <p:cNvPicPr/>
          <p:nvPr/>
        </p:nvPicPr>
        <p:blipFill>
          <a:blip r:embed="rId6" cstate="print"/>
          <a:srcRect l="5299" t="3571" r="26463" b="8095"/>
          <a:stretch>
            <a:fillRect/>
          </a:stretch>
        </p:blipFill>
        <p:spPr bwMode="auto">
          <a:xfrm>
            <a:off x="142844" y="4363442"/>
            <a:ext cx="3357586" cy="2280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ER3\Desktop\фото центра\20260416_103104.jpg"/>
          <p:cNvPicPr/>
          <p:nvPr/>
        </p:nvPicPr>
        <p:blipFill>
          <a:blip r:embed="rId7" cstate="print"/>
          <a:srcRect l="5190" r="4400" b="3772"/>
          <a:stretch>
            <a:fillRect/>
          </a:stretch>
        </p:blipFill>
        <p:spPr bwMode="auto">
          <a:xfrm>
            <a:off x="142844" y="785794"/>
            <a:ext cx="2428892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USER3\Desktop\фото центра\20260416_103349.jpg"/>
          <p:cNvPicPr/>
          <p:nvPr/>
        </p:nvPicPr>
        <p:blipFill>
          <a:blip r:embed="rId8" cstate="print"/>
          <a:srcRect t="14286" r="19771"/>
          <a:stretch>
            <a:fillRect/>
          </a:stretch>
        </p:blipFill>
        <p:spPr bwMode="auto">
          <a:xfrm>
            <a:off x="4500562" y="1928802"/>
            <a:ext cx="2023750" cy="99892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C:\Users\USER3\Desktop\фото центра\20260416_10340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7554" y="5143512"/>
            <a:ext cx="2155538" cy="1439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USER3\Desktop\20260421_142530.jpg"/>
          <p:cNvPicPr/>
          <p:nvPr/>
        </p:nvPicPr>
        <p:blipFill>
          <a:blip r:embed="rId10" cstate="print"/>
          <a:srcRect l="14535"/>
          <a:stretch>
            <a:fillRect/>
          </a:stretch>
        </p:blipFill>
        <p:spPr bwMode="auto">
          <a:xfrm>
            <a:off x="3143240" y="3429000"/>
            <a:ext cx="245813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29322" y="285729"/>
            <a:ext cx="3000396" cy="2643206"/>
          </a:xfrm>
        </p:spPr>
        <p:txBody>
          <a:bodyPr>
            <a:normAutofit fontScale="90000"/>
          </a:bodyPr>
          <a:lstStyle/>
          <a:p>
            <a:pPr algn="l"/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В Центре патриотического воспитания подрастающего поколения  проводятся экскурсии для наших учеников,  учащихся других школ. Проходят уроки мужества, классные часы, занятия клуба «Память» и тематические выставки, посвященные определенным историческим датам, организуются встречи с матерями погибших воинов. Цель работы: формирование чувств патриотизма и гражданственности, воспитание любви к Родине и родному краю, воспитание нравственно-духовной культуры.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357166"/>
            <a:ext cx="5000660" cy="60007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Центра патриотического воспитания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3\Desktop\для конкурса музея\для музея фото\IMG-20210310-WA0012.jpg"/>
          <p:cNvPicPr>
            <a:picLocks noChangeAspect="1" noChangeArrowheads="1"/>
          </p:cNvPicPr>
          <p:nvPr/>
        </p:nvPicPr>
        <p:blipFill>
          <a:blip r:embed="rId2"/>
          <a:srcRect l="18750" b="23076"/>
          <a:stretch>
            <a:fillRect/>
          </a:stretch>
        </p:blipFill>
        <p:spPr bwMode="auto">
          <a:xfrm>
            <a:off x="214282" y="1285860"/>
            <a:ext cx="332005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3\Desktop\для конкурса музея\для музея фото\IMG-20210310-WA0015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3500430" y="1285860"/>
            <a:ext cx="2476486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3\Desktop\для конкурса музея\для музея фото\фото сош 1\экскурсия в центре патриотического воспитания.jpg"/>
          <p:cNvPicPr>
            <a:picLocks noChangeAspect="1" noChangeArrowheads="1"/>
          </p:cNvPicPr>
          <p:nvPr/>
        </p:nvPicPr>
        <p:blipFill>
          <a:blip r:embed="rId4"/>
          <a:srcRect l="22727" t="16667" b="21212"/>
          <a:stretch>
            <a:fillRect/>
          </a:stretch>
        </p:blipFill>
        <p:spPr bwMode="auto">
          <a:xfrm>
            <a:off x="214282" y="4071942"/>
            <a:ext cx="3199029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\Documents\фотографии\фото 2019-2020\фото декабрь\фото 100 ТАССР\IMG_20191209_125407.jpg"/>
          <p:cNvPicPr/>
          <p:nvPr/>
        </p:nvPicPr>
        <p:blipFill>
          <a:blip r:embed="rId5" cstate="print"/>
          <a:srcRect r="17536"/>
          <a:stretch>
            <a:fillRect/>
          </a:stretch>
        </p:blipFill>
        <p:spPr bwMode="auto">
          <a:xfrm>
            <a:off x="5429256" y="4143380"/>
            <a:ext cx="3214710" cy="23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\Documents\фотографии\Новости и фото с тел\Новости 22.11.2019\IMG_20191122_13333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2786058"/>
            <a:ext cx="2317755" cy="1361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 rot="10800000" flipV="1">
            <a:off x="3143240" y="3214686"/>
            <a:ext cx="2357454" cy="32147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Темы экскурсий: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 патриотического воспитания (обзорная экскурсия)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Бугульминцы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Герои Советского Союза»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«Ради жизни на Земле»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«Великий подвиг советской женщины»</a:t>
            </a:r>
          </a:p>
          <a:p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«Бугульма во время ВОВ»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«Место подвига Афганистан»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«Трагедия Кавказа»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«Герои нашего времени»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«Листая страницы школы»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«Нам завещано беречь»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«Моя Бугульма»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357166"/>
            <a:ext cx="5357850" cy="6286544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Диплом победителя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степени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Республиканской научно-практической конференции для школьников имени Героя Советского Союза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Газинура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Гафиятуллина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посвященной 75-летию  Победы в Великой Отечественной войне в секции «Судьба семьи, судьба народа, судьба Отечества», Расторгуев Роман с работой «История эвакогоспиталя 2784», 2020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Диплом победителя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степени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Республиканской научно-практической конференции для школьников имени Героя Советского Союза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Газинура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Гафиятуллина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Расторгуев Роман с работой «Учебные заведения в дореволюционной Бугульме», 2023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Грамота за лучшую музейную инициативу, Муниципальный конкурс школьных музеев «Память сильнее времени» в рамках Всероссийского проекта  «Хранители истории» (Галицкая Яна, ученица 10 класса), январь 2024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Диплом 1 степени в ХХ1Х научно-практической конференции школьников «Открытие», посвященной Году научно-технологического развития в Республике Татарстан» в номинации «Краеведение»  с темой «Бугульма купеческая» (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Кирдина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Дарья, 11 класс), 2024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Диплом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 в муниципальном конкурсе сочинений «Вечный огонь Победы»,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Тухватуллина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Азалия, 4 класс, Бугульма, 2025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Диплом 1 степени в муниципальном конкурсе школьных музеев «Память сильнее времен» в рамках Всероссийского проекта «Хранители истории»,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Гимранова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Лейсан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Ибрагимов Тимур, 2025 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Грамота муниципального конкурса школьных музеев и уголков боевой славы, посвященного 80-летию Победы в Великой Отечественной войне, за творческий подход по организации работы школьного музея,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Абарова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Венера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Фаруковна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Бугульма, 2025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Диплом победителя муниципального конкурса школьных музеев и уголков боевой славы, посвященного 80-летию Победы в ВОВ, в номинации «Лучшая музейная экспозиция, посвященная увековечению памяти защитников Отечества», Бугульма, 2025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Диплом победителя в номинации «Лучший образовательный исторический проект» во Всероссийской научно-практической конференции «Бугульма: забытая история – 2026», Попова Арина, Бугульма, 2026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Диплом победителя в номинации «Лучший проект по неопубликованным ранее архивным  материалам» во Всероссийской научно-практической конференции «Бугульма: забытая история – 2026»,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Фатхуллина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Диана, Бугульма, 2026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 Диплом победителя районного краеведческого турнира «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уезд самарской губернии», команда школы «Хранители истории», 2026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42852"/>
            <a:ext cx="3071834" cy="24288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Научно-исследовательская работа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Кашапова С С\Desktop\фотографии\октябрь 2018\IMG_20181017_1417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1938332" cy="135732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3\Desktop\для конкурса музея\Шаталов Р. истори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85992"/>
            <a:ext cx="1005754" cy="157163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USER3\Desktop\для конкурса музея\Фатхуллина Д. Забытая история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643182"/>
            <a:ext cx="1032959" cy="150019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USER3\Desktop\для конкурса музея\Попова А. Забытая история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1928802"/>
            <a:ext cx="1071570" cy="150019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C:\Users\USER3\Desktop\для конкурса музея\Диплом победителя команда ЧтоГдеКогда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571876"/>
            <a:ext cx="1210691" cy="170770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C:\Users\USER3\Desktop\для конкурса музея\Сертификат История школы и учительства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3714752"/>
            <a:ext cx="172014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3\Desktop\для конкурса музея\Фатхуллина Д. история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714884"/>
            <a:ext cx="1143008" cy="157163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C:\Users\USER3\Desktop\фото центра\20260415_083031.jpg"/>
          <p:cNvPicPr/>
          <p:nvPr/>
        </p:nvPicPr>
        <p:blipFill>
          <a:blip r:embed="rId9" cstate="print"/>
          <a:srcRect l="3159" t="4048" r="22751" b="2618"/>
          <a:stretch>
            <a:fillRect/>
          </a:stretch>
        </p:blipFill>
        <p:spPr bwMode="auto">
          <a:xfrm>
            <a:off x="1142976" y="5072074"/>
            <a:ext cx="2415252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7686" y="71414"/>
            <a:ext cx="4572032" cy="6715172"/>
          </a:xfrm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 День воинской славы России. День  окончания Второй мировой войны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День воинской славы России. Бородинское сражение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«Герои нашего времени…» (выпускники МБОУ СОШ №1, погибшие при выполнении военных задач на СВО)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День воинской славы России. Разгром советскими войсками </a:t>
            </a:r>
            <a:r>
              <a:rPr lang="ru-RU" sz="1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немецко-фашистких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войск в битве за Кавказ (1943)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История нашего края. Великие Булгары и Казанское ханство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7 ноября – День Октябрьской революции 1917 года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День единых действий (ДЕД): День начала Нюрнбергского процесса 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День единых действий (ДЕД): День воинской славы. Классные часы, посвященные Дню неизвестного солдата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День единых действий (ДЕД): Мероприятия, приуроченные Дню начала контрнаступления советских войск против немецко-фашистских войск в битве под Москвой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День единых действий (ДЕД): День Героев Отечества 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 Бессмертный подвиг </a:t>
            </a:r>
            <a:r>
              <a:rPr lang="ru-RU" sz="1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Газинура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Гафиатуллина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(урок, посвященный нашему земляку, Герою Советского Союза)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12. День единых действий (ДЕД): День воинской славы. Мероприятия,  приуроченные полному освобождению Ленинграда от фашистской блокады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День единых действий (ДЕД): День воинской славы. Разгром немецко-фашистских войск под Сталинградом (1943)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 День рождения советского летчика Валерия Чкалова (1904-1938)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День единых действий (ДЕД): День памяти о россиянах, исполнявших служебный долг за пределами Отечества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16. День юного героя антифашиста 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17. День рождения татарского поэта-патриота </a:t>
            </a:r>
            <a:r>
              <a:rPr lang="ru-RU" sz="1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Мусы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Джалиля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Урок, посвящённый творчеству Героя Советского Союза </a:t>
            </a:r>
            <a:r>
              <a:rPr lang="ru-RU" sz="1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Мусы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Джалиля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(1906-1944) 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18. «России верные сыны…» (беседа о воинах-интернационалистах)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19. День единых действий (ДЕД): Мероприятия, посвящённые Дню Защитника Отечества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20. День единых действий (ДЕД): 18 марта - Урок, посвященный Дню воссоединения Крыма с Россией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21. День единых действий (ДЕД): День памяти (классные часы о геноциде советского народа нацистами и их пособниками во время ВОВ) 19 апреля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22. Эвакогоспиталь в Бугульме во время Великой Отечественной войны 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23. «Защита Родины в мирное время» (Чернобыльская трагедия)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24. «В единстве наша сила» (о героизме народов СССР во время ВОВ) 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25. Цикл бесед, приуроченных 81 годовщине Великой Победы 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  «Вставай страна огромная…»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  «Все для фронта, все для Победы!»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  «У войны не женское лицо…»</a:t>
            </a:r>
            <a:b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  «День Победы порохом пропах…»</a:t>
            </a:r>
            <a:r>
              <a:rPr lang="ru-RU" sz="900" dirty="0" smtClean="0"/>
              <a:t/>
            </a:r>
            <a:br>
              <a:rPr lang="ru-RU" sz="900" dirty="0" smtClean="0"/>
            </a:b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71414"/>
            <a:ext cx="3929090" cy="621510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Проведение занятий в Центре патриотического воспитания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esktop\все для фронта\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1928826" cy="1463411"/>
          </a:xfrm>
          <a:prstGeom prst="rect">
            <a:avLst/>
          </a:prstGeom>
          <a:noFill/>
        </p:spPr>
      </p:pic>
      <p:pic>
        <p:nvPicPr>
          <p:cNvPr id="5" name="Рисунок 4" descr="C:\Users\User\Desktop\у вов не женское лицо\у вов не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1" y="1428735"/>
            <a:ext cx="1643074" cy="114300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User\Desktop\пионеры-герои\титульник пионеры.jpeg"/>
          <p:cNvPicPr/>
          <p:nvPr/>
        </p:nvPicPr>
        <p:blipFill>
          <a:blip r:embed="rId4" cstate="print"/>
          <a:srcRect l="3970" r="4044"/>
          <a:stretch>
            <a:fillRect/>
          </a:stretch>
        </p:blipFill>
        <p:spPr bwMode="auto">
          <a:xfrm>
            <a:off x="142844" y="2571744"/>
            <a:ext cx="1571636" cy="1000131"/>
          </a:xfrm>
          <a:prstGeom prst="rect">
            <a:avLst/>
          </a:prstGeom>
          <a:noFill/>
        </p:spPr>
      </p:pic>
      <p:pic>
        <p:nvPicPr>
          <p:cNvPr id="7" name="Рисунок 6" descr="C:\Users\User\Desktop\джалиль\джалиль 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2643182"/>
            <a:ext cx="1788323" cy="11963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3643314"/>
            <a:ext cx="2143140" cy="1428759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Рисунок 8" descr="C:\Users\User\Desktop\у вов не женское лицо 2\вов 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5643578"/>
            <a:ext cx="3029029" cy="1073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er\Documents\фотографии\Новости и фото с тел\новости 15.02.2020\IMG-20200215-WA0013.jpg"/>
          <p:cNvPicPr/>
          <p:nvPr/>
        </p:nvPicPr>
        <p:blipFill>
          <a:blip r:embed="rId8" cstate="print"/>
          <a:srcRect t="4140" b="13694"/>
          <a:stretch>
            <a:fillRect/>
          </a:stretch>
        </p:blipFill>
        <p:spPr bwMode="auto">
          <a:xfrm>
            <a:off x="2571736" y="4000504"/>
            <a:ext cx="1785939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274638"/>
            <a:ext cx="4429156" cy="6297634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место в Республиканской военно-спортивной игре «Вперед, юнармейцы!» (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Абдурахимова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Эвелина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в дисциплине бег на 60 м), Казань, 2024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место в Республиканской военно-спортивной игре «Вперед, юнармейцы!» (Муратова Милана,  в дисциплине бег на 60 м), Казань, 2024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место в Республиканской военно-спортивной игре «Вперед, юнармейцы!» (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Абдурахимова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Эвелина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в дисциплине наклоны туловища вперед), Казань, 2024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4) Диплом 1 степени в муниципальном этапе Всероссийской военно-патриотической игры «Зарница», Бугульма, 2025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5) Диплом 2 степени в младшей возрастной категории  зонального этапа Всероссийской военно-патриотической игры «Зарница», Елабуга, Татарстан, 2025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6) Диплом призера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региональгого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этапа Всероссийской предметной олимпиады школьников по основам безопасности и защиты Родины,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Джанбулатов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Марат,10 класс, Казань, 2026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7) Диплом призера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региональгого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этапа Всероссийской предметной олимпиады школьников по основам безопасности и защиты Родины, Ковальчук Полина,10 класс, Казань, 2026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8) Диплом призера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региональгого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этапа Всероссийской предметной олимпиады школьников по основам безопасности и защиты Родины, Муратова Милана,10 класс, Казань, 2026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9)  </a:t>
            </a:r>
            <a:r>
              <a:rPr lang="en-US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место в Республиканской военно-спортивной игре «Победа - 2026» (Муратова Милана),  в дисциплине «Челночный бег»), Казань, 2026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10)  3 место в Республиканской военно-спортивной игре «Победа - 2026» (Муратова Милана),  в дисциплине «Комплексное силовое упражнение», Казань, 2026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11)  Диплом 1 степени в муниципальном этапе Всероссийской военно-патриотической игры «Зарница», Бугульма, 2026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12) </a:t>
            </a:r>
            <a:r>
              <a:rPr lang="ru-RU" sz="1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 1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 в младшей возрастной категории  зонального этапа Всероссийской военно-патриотической игры «Зарница», Елабуга, Татарстан, 2026</a:t>
            </a:r>
            <a:r>
              <a:rPr lang="ru-RU" sz="900" dirty="0" smtClean="0"/>
              <a:t/>
            </a:r>
            <a:br>
              <a:rPr lang="ru-RU" sz="900" dirty="0" smtClean="0"/>
            </a:b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3971924" cy="62865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 учащихся по военно-патриотическому направлению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3\Desktop\фото для семинара\IMG_6183.JPG"/>
          <p:cNvPicPr/>
          <p:nvPr/>
        </p:nvPicPr>
        <p:blipFill>
          <a:blip r:embed="rId3" cstate="print"/>
          <a:srcRect b="16808"/>
          <a:stretch>
            <a:fillRect/>
          </a:stretch>
        </p:blipFill>
        <p:spPr bwMode="auto">
          <a:xfrm>
            <a:off x="1571604" y="5286388"/>
            <a:ext cx="2571768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3\Desktop\грамоты музею\20260420_082430.jpg"/>
          <p:cNvPicPr/>
          <p:nvPr/>
        </p:nvPicPr>
        <p:blipFill>
          <a:blip r:embed="rId4" cstate="print"/>
          <a:srcRect l="9682" t="10942" r="19173"/>
          <a:stretch>
            <a:fillRect/>
          </a:stretch>
        </p:blipFill>
        <p:spPr bwMode="auto">
          <a:xfrm>
            <a:off x="428596" y="1428736"/>
            <a:ext cx="1518646" cy="928694"/>
          </a:xfrm>
          <a:prstGeom prst="rect">
            <a:avLst/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USER3\Desktop\для конкурса музея\для музея фото\фото сош 1\юнармейцы.jpg"/>
          <p:cNvPicPr>
            <a:picLocks noChangeAspect="1" noChangeArrowheads="1"/>
          </p:cNvPicPr>
          <p:nvPr/>
        </p:nvPicPr>
        <p:blipFill>
          <a:blip r:embed="rId5" cstate="print"/>
          <a:srcRect l="7031" t="27778" r="18750" b="4166"/>
          <a:stretch>
            <a:fillRect/>
          </a:stretch>
        </p:blipFill>
        <p:spPr bwMode="auto">
          <a:xfrm>
            <a:off x="71406" y="4714884"/>
            <a:ext cx="2493040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2571736" y="1500174"/>
          <a:ext cx="1795488" cy="1343477"/>
        </p:xfrm>
        <a:graphic>
          <a:graphicData uri="http://schemas.openxmlformats.org/presentationml/2006/ole">
            <p:oleObj spid="_x0000_s5123" name="Слайд" r:id="rId6" imgW="4570541" imgH="3427323" progId="PowerPoint.Slide.12">
              <p:embed/>
            </p:oleObj>
          </a:graphicData>
        </a:graphic>
      </p:graphicFrame>
      <p:pic>
        <p:nvPicPr>
          <p:cNvPr id="13" name="Рисунок 12" descr="C:\Users\User\Desktop\фото ноябрь 2019\IMG-20191105-WA000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3857628"/>
            <a:ext cx="2143140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USER3\Desktop\20260421_142851.jpg"/>
          <p:cNvPicPr/>
          <p:nvPr/>
        </p:nvPicPr>
        <p:blipFill>
          <a:blip r:embed="rId8" cstate="print"/>
          <a:srcRect l="4054" t="6878" r="27711" b="7937"/>
          <a:stretch>
            <a:fillRect/>
          </a:stretch>
        </p:blipFill>
        <p:spPr bwMode="auto">
          <a:xfrm>
            <a:off x="2714612" y="2571744"/>
            <a:ext cx="1820849" cy="128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3\Desktop\ГРАМОТЫ И ДИПЛОМЫ\Грамоты и дипломы 2023-2024\Муратова М, Зарница Поволжья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285992"/>
            <a:ext cx="1022789" cy="142876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C:\Users\USER3\Desktop\ГРАМОТЫ И ДИПЛОМЫ\Грамоты и дипломы 2023-2024\Игра Зарница 3 этап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71604" y="2214554"/>
            <a:ext cx="966485" cy="1307743"/>
          </a:xfrm>
          <a:prstGeom prst="rect">
            <a:avLst/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C:\Users\USER3\Desktop\ГРАМОТЫ И ДИПЛОМЫ\Грамоты и дипломы 2024-2025\Абдурахимова Э.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85852" y="3357562"/>
            <a:ext cx="992092" cy="141373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C:\Users\USER3\Desktop\ГРАМОТЫ И ДИПЛОМЫ\Грамоты и дипломы 2023-2024\Интеллектуальная игра по истории Дорогами войны.p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2844" y="3571876"/>
            <a:ext cx="857256" cy="114300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 descr="C:\Users\USER3\Desktop\материалы на 2024-2025\юнармия\fXaEftNDh1Y (1)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5721" y="5429264"/>
            <a:ext cx="1071570" cy="14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4186238" cy="4500594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Грамоты и дипломы за работу музея</a:t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Грамота за лучшую музейную инициативу, Муниципальный конкурс школьных музеев «Память сильнее времени» в рамках Всероссийского проекта  «Хранители истории» (Галицкая Яна, ученица 10 класса), январь 2024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Диплом 1 степени в муниципальном конкурсе школьных музеев «Память сильнее времен» в рамках Всероссийского проекта «Хранители истории»,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Гимранова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Лейсан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Ибрагимов Тимур, 2025  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Грамота муниципального конкурса школьных музеев и уголков боевой славы, посвященного 80-летию Победы в Великой Отечественной войне, за творческий подход по организации работы школьного музея,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Абарова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Венера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Фаруковна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Бугульма, 2025</a:t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Диплом победителя муниципального конкурса школьных музеев и уголков боевой славы, посвященного 80-летию Победы в Великой Отечественной войне, в номинации «Лучшая музейная экспозиция, посвященная увековечению памяти защитников Отечества», Бугульма, 2025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USER3\Desktop\для конкурса музея\Диплом Историко-краеведческий музей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3929066"/>
            <a:ext cx="2143140" cy="278608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USER3\Desktop\20260420_074956.jpg"/>
          <p:cNvPicPr/>
          <p:nvPr/>
        </p:nvPicPr>
        <p:blipFill>
          <a:blip r:embed="rId3" cstate="print"/>
          <a:srcRect l="393" t="2759" b="12690"/>
          <a:stretch>
            <a:fillRect/>
          </a:stretch>
        </p:blipFill>
        <p:spPr bwMode="auto">
          <a:xfrm>
            <a:off x="6858016" y="1214422"/>
            <a:ext cx="2071702" cy="293714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USER3\Desktop\грамоты музею\20260420_075204.jpg"/>
          <p:cNvPicPr/>
          <p:nvPr/>
        </p:nvPicPr>
        <p:blipFill>
          <a:blip r:embed="rId4" cstate="print"/>
          <a:srcRect l="3716" t="4839" r="25610" b="6989"/>
          <a:stretch>
            <a:fillRect/>
          </a:stretch>
        </p:blipFill>
        <p:spPr bwMode="auto">
          <a:xfrm>
            <a:off x="1071538" y="4286256"/>
            <a:ext cx="3714776" cy="239371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USER3\Desktop\грамоты музею\20260420_075020.jpg"/>
          <p:cNvPicPr/>
          <p:nvPr/>
        </p:nvPicPr>
        <p:blipFill>
          <a:blip r:embed="rId5" cstate="print"/>
          <a:srcRect l="3231" t="10967" r="3822" b="17167"/>
          <a:stretch>
            <a:fillRect/>
          </a:stretch>
        </p:blipFill>
        <p:spPr bwMode="auto">
          <a:xfrm>
            <a:off x="4643438" y="714356"/>
            <a:ext cx="2000264" cy="285752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3166120" cy="6120679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332656"/>
            <a:ext cx="4429156" cy="612068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 патриотического воспитания:</a:t>
            </a:r>
          </a:p>
          <a:p>
            <a:pPr marL="342900" indent="-342900" algn="l">
              <a:buAutoNum type="arabicPeriod"/>
            </a:pP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Галерея полководцев</a:t>
            </a:r>
          </a:p>
          <a:p>
            <a:pPr marL="342900" indent="-342900" algn="l">
              <a:buAutoNum type="arabicPeriod"/>
            </a:pP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Комната Боевой Славы:</a:t>
            </a:r>
          </a:p>
          <a:p>
            <a:pPr marL="342900" indent="-342900" algn="l"/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Секция №1 «</a:t>
            </a:r>
            <a:r>
              <a:rPr lang="ru-RU" sz="18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Бугульминцы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герои Советского Союза»</a:t>
            </a:r>
          </a:p>
          <a:p>
            <a:pPr marL="342900" indent="-342900" algn="l"/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Секция №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«Ради жизни на Земле»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/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Секция №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«Боевое братство»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/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Секция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 4 «Научно-исследовательская работа»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/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Секция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«Кубки, Грамоты, Дипломы и Благодарственные письма   по военно-патриотическому направлению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 algn="l"/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«Стена памяти»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/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«Герои нашего времени» (Стенд, посвященный выпускникам школы, погибшим в ходе выполнения специальной военной операции)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Кашапова С С\Desktop\фото для СЮТ и Э\IMG_20190401_1044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929066"/>
            <a:ext cx="3341196" cy="1753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3\Desktop\фото центра\20260416_102934.jpg"/>
          <p:cNvPicPr/>
          <p:nvPr/>
        </p:nvPicPr>
        <p:blipFill>
          <a:blip r:embed="rId3" cstate="print"/>
          <a:srcRect l="7709" r="6106" b="4286"/>
          <a:stretch>
            <a:fillRect/>
          </a:stretch>
        </p:blipFill>
        <p:spPr bwMode="auto">
          <a:xfrm>
            <a:off x="214282" y="5143512"/>
            <a:ext cx="2643206" cy="157163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Кашапова С С\Desktop\Новые фото март\IMG_20190401_1009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1214422"/>
            <a:ext cx="2846252" cy="150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ER3\Desktop\фото центра\20260416_102812.jpg"/>
          <p:cNvPicPr/>
          <p:nvPr/>
        </p:nvPicPr>
        <p:blipFill>
          <a:blip r:embed="rId5" cstate="print"/>
          <a:srcRect l="1152" r="3845" b="16905"/>
          <a:stretch>
            <a:fillRect/>
          </a:stretch>
        </p:blipFill>
        <p:spPr bwMode="auto">
          <a:xfrm>
            <a:off x="214283" y="142852"/>
            <a:ext cx="2928958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Кашапова С С\Desktop\фото для СЮТ и Э\стенд Герои Советского Союза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2214554"/>
            <a:ext cx="2997648" cy="1758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085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958166" cy="1000131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Дата открытия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Центра патриотического воспитания: 22.02.2006</a:t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 свидетельства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реестре музеев России: №24-11777216947 от июня 2024 г.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214422"/>
            <a:ext cx="8072494" cy="535785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Характеристика помещения музея: 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 патриотического воспитания расположен на 3 этаже школьного здания, состоит из двух помещений: Галереи полководцев и Комнаты Боевой Славы. Площадь Галереи полководцев составляет 38 кв.метров, имеются две сквозные двери, пол плиточный, стены отштукатурены, потолок плиточный. В комнате Боевой Славы, площадью 12,5 кв. метров, имеется одно окно, потолок плиточный, пол покрыт </a:t>
            </a:r>
            <a:r>
              <a:rPr lang="ru-RU" sz="17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ленолиумом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стены отштукатурены.</a:t>
            </a:r>
          </a:p>
          <a:p>
            <a:pPr algn="l"/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Разделы экспозиций:</a:t>
            </a:r>
          </a:p>
          <a:p>
            <a:pPr marL="342900" indent="-342900" algn="l">
              <a:buAutoNum type="arabicPeriod"/>
            </a:pP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Галерея полководцев. Русские полководцы.</a:t>
            </a:r>
          </a:p>
          <a:p>
            <a:pPr marL="342900" indent="-342900" algn="l">
              <a:buAutoNum type="arabicPeriod"/>
            </a:pP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Комната Боевой Славы:</a:t>
            </a:r>
          </a:p>
          <a:p>
            <a:pPr marL="342900" indent="-342900" algn="l"/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1) «Герои – </a:t>
            </a:r>
            <a:r>
              <a:rPr lang="ru-RU" sz="17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Бугульминцы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Бугульминцы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герои Советского Союза»</a:t>
            </a:r>
          </a:p>
          <a:p>
            <a:pPr marL="342900" indent="-342900" algn="l"/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2) «Ради жизни на Земле. История школы №1во время ВОВ и послевоенное время»</a:t>
            </a:r>
          </a:p>
          <a:p>
            <a:pPr marL="342900" indent="-342900" algn="l"/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3) «Боевое братство. В их жизни был Афганистан. Трагедия Кавказа»</a:t>
            </a:r>
          </a:p>
          <a:p>
            <a:pPr marL="342900" indent="-342900" algn="l"/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4) «Краеведение. Научно-исследовательские работы учащихся школы»</a:t>
            </a:r>
          </a:p>
          <a:p>
            <a:pPr marL="342900" indent="-342900" algn="l"/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5) «Исторические документы»</a:t>
            </a:r>
          </a:p>
          <a:p>
            <a:pPr marL="342900" indent="-342900" algn="l"/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6) «Кубки, Грамоты, Дипломы и Благодарственные письма   по военно-патриотическому направлению»</a:t>
            </a:r>
          </a:p>
          <a:p>
            <a:pPr marL="342900" indent="-342900" algn="l"/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«Стена памяти»</a:t>
            </a:r>
          </a:p>
          <a:p>
            <a:pPr marL="342900" indent="-342900" algn="l"/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«Герои нашего времени» (Стенд, посвященный выпускникам школы, погибшим в ходе выполнения специальной военной операции)</a:t>
            </a:r>
          </a:p>
          <a:p>
            <a:pPr algn="l"/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14314"/>
          </a:xfrm>
        </p:spPr>
        <p:txBody>
          <a:bodyPr>
            <a:no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Характеристика основного фонда музея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715436" cy="62151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В музее имеются: 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Портреты: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портреты полководцев, прославивших русское оружие в разные времена (15 штук  ),  портреты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бугульминцев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Героев Советского Союза (10 штук), портреты «Бессмертного полка» (17 штук) 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Репродукции картин, изображающие   великие  сражения  на  переломных  моментах освободительных воин на территории нашей страны ( 15 штук )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Альбомы:</a:t>
            </a:r>
          </a:p>
          <a:p>
            <a:pPr>
              <a:buFontTx/>
              <a:buChar char="-"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альбомы о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бугульминцах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Героях Советского Союза (8 штук), альбом «У войны не женское лицо»,  альбом «Эвакуационный госпиталь в Бугульме», альбом «Время выбрало их…»,  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альбом «Место подвига – Афганистан»,  альбом «Воины-интернационалисты»,  альбомы о воинах-интернационалистах (15 штук), альбом «Листая страницы истории школы…», альбом «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Абдршин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Марс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Фуатович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Директор школы»,  альбом «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Ридзель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М.И. Учитель с большой буквы», альбом «Памяти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Винокурова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Александра Александровича,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председательяСовета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ветеранов», альбом «История детского движения»,  альбом «Учебные заведения в дореволюционной Бугульме», альбом « Исторические здания города Бугульмы», альбом «Монастыри в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Бугульминском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районе: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Александро-Невский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мужской и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Казанско-Богородицкий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женский»</a:t>
            </a:r>
          </a:p>
          <a:p>
            <a:pPr lvl="0"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Награды обучающихся школы за достижения по военно-патриотическому направлению: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кубки за достижения по патриотической направленности (11 штук), грамоты и дипломы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Перечень документов об истории школы:</a:t>
            </a:r>
          </a:p>
          <a:p>
            <a:pPr marL="0" indent="0"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Оригинал  журнала,  списка учителей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средней школы (1-7 классы)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района Татарской АССР, заполненный директором школы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Бенгер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Линой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Степановной (список был представлен Наркому просвещения для назначения)</a:t>
            </a:r>
          </a:p>
          <a:p>
            <a:pPr marL="0" indent="0"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личного листка по учету кадров Павлова Василия Павловича, 1892 г.р., с автобиографией от 1948 года, с Аттестатом на звание учителя средней школы и Наградным листом</a:t>
            </a:r>
          </a:p>
          <a:p>
            <a:pPr marL="0" indent="0"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личного листка по учету кадров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Маттье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Вильгельма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Генгардовича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1903 г.р., с автобиографией от 11.08.1948 года, с копией Диплома Горьковского Государственного Педагогического Института иностранных языков и справки о стаже</a:t>
            </a:r>
          </a:p>
          <a:p>
            <a:pPr marL="0" indent="0"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личного листка по учету кадров  Гребенщиковой Тамары Михайловны с автобиографией, 1954 год</a:t>
            </a:r>
          </a:p>
          <a:p>
            <a:pPr marL="0" indent="0"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личного листка по учету кадров Ковтуненко Екатерины Константиновны, 1895 г.р., с автобиографией от 22.11.1950 года, с копией Аттестата на звание учителя средней школы, со справками-сведениями о работе в разные годы</a:t>
            </a:r>
          </a:p>
          <a:p>
            <a:pPr marL="0" indent="0"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личного листка по учету кадров учителя Беляева Филиппа Семеновича, 1909 г.р., с автобиографией и выпиской из приказа №69 по средней школе №1 от 20.10.1955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копия личного листка по учету кадров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Щенниковой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Зинаиды Константиновны 17.12.1921 г.р., учителя начальных классов, с автобиографией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Документы тридцатых годов 20 века для поступления в среднюю школу №1: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заявления ,  свидетельства об окончании начальной школы,  табели оценки успеваемости и посещаемости, копии свидетельств о рождении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свидетельства об окончании начальной школы в 1934 и 1935 годах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свидетельства об окончании неполной средней школы в 1937, 1938, 1939 и 1940 годах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из истории школы (выступление директора школы на торжественном мероприятии в 1993 году)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копия фотографии выпускных экзаменов в средней школе №1 (1943 год)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«И труд, и отдых» (из воспоминаний учительницы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Емурановой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А.М.)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воспоминания выпускницы средней школы №1 Беловой Веры Ивановны, которая всю жизнь проработала в первой школе учителем начальных классов  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  Копии газетных статей: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«Судьба испытывала меня…», статья общественного корреспондента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газеты «Ленинское знамя» о выпускнице средней школы №1,  участнице Великой Отечественной войны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  Похвальные грамота учащимся школы №1: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Похвальная грамота за отличные успехи и примерное поведение ученику 1 класса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средней школы №1Морозову Анатолию, Бугульма, 2 июня 1942 года ( директор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Г.Капранова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Похвальная грамота за отличные успехи и примерное поведение ученику 4б класса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средней школы №1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Ядову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Юрию, Бугульма, 12 июня 1943 года  (директор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Г.Капранова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Похвальная грамота за отличные успехи и примерное поведение ученику 5а класса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средней школы №1 Плотникову Евгению, Бугульма, 12 июня 1943 года 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Похвальная грамота за отличные успехи и примерное поведение ученику 4б класса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средней школы №1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Гайворонскому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Ивану, Бугульма, 12 июня 1943 года  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Похвальная грамота за отличные успехи и примерное поведение ученику 1 класса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средней женской школы №1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Янес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Алевтине, Бугульма,20 июня 1946 года (директор Маркелова)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Похвальная грамота за отличные успехи и примерное поведение ученику 1 класса </a:t>
            </a:r>
            <a:r>
              <a:rPr lang="ru-RU" sz="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средней женской школы №1 Черкасовой Галине, Бугульма, 20 мая 1947 года (Маркелова)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Почетные Грамоты городского отдела народного образования, Почетные грамоты </a:t>
            </a:r>
            <a:r>
              <a:rPr lang="ru-RU" sz="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горкома ВЛКСМ, Почетные  Грамота городского совета пионерской организации </a:t>
            </a:r>
          </a:p>
          <a:p>
            <a:pPr>
              <a:buNone/>
            </a:pPr>
            <a:r>
              <a:rPr lang="ru-RU" sz="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Исторические документы  времен Великой Отечественной войны</a:t>
            </a:r>
          </a:p>
          <a:p>
            <a:pPr>
              <a:buNone/>
            </a:pPr>
            <a:endParaRPr lang="ru-RU" sz="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3314722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142852"/>
            <a:ext cx="5143536" cy="6500858"/>
          </a:xfrm>
        </p:spPr>
        <p:txBody>
          <a:bodyPr>
            <a:normAutofit fontScale="77500" lnSpcReduction="20000"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Исторические документы  времен Великой Отечественной войны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Юбилейное издание газеты «Правда» за 10 мая 1945 года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Копия почтовой карточки времен Великой Отечественной войны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Благодарственные письма (оригиналы): 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Благодарственное письмо красноармейцу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Нуждину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И.В. от маршала Г.Жукова от 9 октября 1945 г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Благодарность краснофлотцу Сафину С.К. от 23 августа 1945 года (приказ №372 Верховного главнокомандующего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генералиссимиуса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Советского Союза товарища Сталина) за отличные боевые действия в боях с японцами на Дальнем Востоке)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удостоверения медали «За победу над Японией» Сафину С.К. (№ 022274 от30.09.1945)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Благодарственная Грамота красноармейцу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Гусарову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Василию Алексеевичу от июля 1945 года, подписанная командующим войсками Первого Украинского фронта маршалом Советского Союза И.Коневым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Грамоты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Шишакиной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О.М., подписанная Е.Преображенским, 1945 год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 Копии документов об эвакогоспитале, который функционировал в Бугульме с августа 1941года по сентябрь 1945 года: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отчета начальника эвакогоспиталя  2784, майора медицинской службы Лапшина И.И. (30.09.1945)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газеты командования эвакогоспиталя 2784 «За боевые кадры» от 23 февраля 1943 года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копия воспоминаний Моисеева М.Я., заместителя начальника эвакогоспиталя 2784 по политической части, «Бугульма в период Великой Отечественной войны» </a:t>
            </a:r>
          </a:p>
          <a:p>
            <a:pPr algn="l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Медиатека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1.«Листая страницы истории школы…» (история МБОУ СОШ №1)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«Место подвига – Афганистан»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«Время выбрало их…» (презентации о каждом воине-интернационалисте)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«Памяти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Ридзель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Михаила Ивановича»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«Учитель, ты годы жизни своей школе посвятил…»(презентация о директоре школы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М.Ф.Абдршине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«Война глазами детей» (фильм-интервью с ветераном ВОВ Якушиной Т.К.)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«Учебные заведения в дореволюционной Бугульме»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«Исторические здания города Бугульмы»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«Пожарная часть в дореволюционной Бугульме»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Вклад  Дмитриева П.П. в развитие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уезда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Монастыри в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Бугульминском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районе: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Александро-Невский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мужской и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Казанско-Богородицкий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женский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Спектакль театральной студии школы «Встречая Новый год» (декабрь 1995 г.)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Последний звонок – 1995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10.Концерт учащихся школы на выборах (24.03.1996 г.)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 Мероприятия по татарскому языку (1996 г.)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12. Городской семинар в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Бугульминской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русско-татарской школе -  </a:t>
            </a:r>
            <a:r>
              <a:rPr lang="ru-RU" sz="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воспитательном  комплексе №1 (май 1996г.)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Республиканский семинар (21.05.1996 г.)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 Последний звонок – 1996 год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Выпускной вечер – 1996 год 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16. Новогодний утренник в школе (декабрь 1996 года)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17. День пожилых людей в средней школе №1 для жителей микрорайона (29.09.2000)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18. Городской семинар (05.03.2004 г.)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19. Мероприятие, посвященное празднованию 65 годовщины Великой Победы (2010 г)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20. Форпост 2012 год</a:t>
            </a:r>
          </a:p>
          <a:p>
            <a:pPr algn="l"/>
            <a:endParaRPr lang="ru-RU" sz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/>
          </a:p>
        </p:txBody>
      </p:sp>
      <p:pic>
        <p:nvPicPr>
          <p:cNvPr id="4" name="Рисунок 3" descr="C:\Users\USER3\Desktop\фото центра\20260416_105346.jpg"/>
          <p:cNvPicPr/>
          <p:nvPr/>
        </p:nvPicPr>
        <p:blipFill>
          <a:blip r:embed="rId2" cstate="print"/>
          <a:srcRect r="2286" b="15071"/>
          <a:stretch>
            <a:fillRect/>
          </a:stretch>
        </p:blipFill>
        <p:spPr bwMode="auto">
          <a:xfrm>
            <a:off x="357158" y="3000372"/>
            <a:ext cx="2518077" cy="365100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USER3\Desktop\фото центра\20260416_105007.jpg"/>
          <p:cNvPicPr/>
          <p:nvPr/>
        </p:nvPicPr>
        <p:blipFill>
          <a:blip r:embed="rId3" cstate="print"/>
          <a:srcRect t="6746" b="14255"/>
          <a:stretch>
            <a:fillRect/>
          </a:stretch>
        </p:blipFill>
        <p:spPr bwMode="auto">
          <a:xfrm>
            <a:off x="2285984" y="4714884"/>
            <a:ext cx="1507868" cy="185738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USER3\Desktop\фото центра\20260416_104932.jpg"/>
          <p:cNvPicPr/>
          <p:nvPr/>
        </p:nvPicPr>
        <p:blipFill>
          <a:blip r:embed="rId4" cstate="print"/>
          <a:srcRect l="10512" t="30233" r="14770" b="40374"/>
          <a:stretch>
            <a:fillRect/>
          </a:stretch>
        </p:blipFill>
        <p:spPr bwMode="auto">
          <a:xfrm>
            <a:off x="3000364" y="3929066"/>
            <a:ext cx="785818" cy="57150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USER3\Desktop\фото центра\20260416_105130.jpg"/>
          <p:cNvPicPr/>
          <p:nvPr/>
        </p:nvPicPr>
        <p:blipFill>
          <a:blip r:embed="rId5" cstate="print"/>
          <a:srcRect t="1503" r="5518" b="10919"/>
          <a:stretch>
            <a:fillRect/>
          </a:stretch>
        </p:blipFill>
        <p:spPr bwMode="auto">
          <a:xfrm>
            <a:off x="2571736" y="2000240"/>
            <a:ext cx="1214446" cy="178595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USER3\Desktop\фото центра\20260416_104919.jpg"/>
          <p:cNvPicPr/>
          <p:nvPr/>
        </p:nvPicPr>
        <p:blipFill>
          <a:blip r:embed="rId6" cstate="print"/>
          <a:srcRect l="4841" t="10850" r="4735" b="15865"/>
          <a:stretch>
            <a:fillRect/>
          </a:stretch>
        </p:blipFill>
        <p:spPr bwMode="auto">
          <a:xfrm>
            <a:off x="428596" y="1571612"/>
            <a:ext cx="1214446" cy="158533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USER3\Desktop\20260421_154945.jpg"/>
          <p:cNvPicPr/>
          <p:nvPr/>
        </p:nvPicPr>
        <p:blipFill>
          <a:blip r:embed="rId7" cstate="print"/>
          <a:srcRect l="46173" t="18841" r="2814" b="15444"/>
          <a:stretch>
            <a:fillRect/>
          </a:stretch>
        </p:blipFill>
        <p:spPr bwMode="auto">
          <a:xfrm>
            <a:off x="1785918" y="1785926"/>
            <a:ext cx="1071570" cy="78581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USER3\Desktop\20260421_154945.jpg"/>
          <p:cNvPicPr/>
          <p:nvPr/>
        </p:nvPicPr>
        <p:blipFill>
          <a:blip r:embed="rId8" cstate="print"/>
          <a:srcRect l="2757" r="55440" b="2682"/>
          <a:stretch>
            <a:fillRect/>
          </a:stretch>
        </p:blipFill>
        <p:spPr bwMode="auto">
          <a:xfrm>
            <a:off x="285720" y="142852"/>
            <a:ext cx="1143008" cy="128588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USER3\Desktop\20260421_141822.jpg"/>
          <p:cNvPicPr/>
          <p:nvPr/>
        </p:nvPicPr>
        <p:blipFill>
          <a:blip r:embed="rId9" cstate="print"/>
          <a:srcRect l="19620" t="2619" r="4280" b="8523"/>
          <a:stretch>
            <a:fillRect/>
          </a:stretch>
        </p:blipFill>
        <p:spPr bwMode="auto">
          <a:xfrm>
            <a:off x="1714480" y="285728"/>
            <a:ext cx="1857388" cy="128588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95263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Открытие Центра патриотического воспитания подрастающего поколения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6512" y="5072074"/>
            <a:ext cx="2714644" cy="142876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Центр патриотического воспитания подрастающего поколения был открыт в МБОУ СОШ №1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22 февраля 2006 года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6514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432048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6527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562" y="1337084"/>
            <a:ext cx="4357718" cy="3234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6537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267744" y="4153640"/>
            <a:ext cx="4192792" cy="2492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3\Desktop\20260421_143032.jpg"/>
          <p:cNvPicPr/>
          <p:nvPr/>
        </p:nvPicPr>
        <p:blipFill>
          <a:blip r:embed="rId8" cstate="print"/>
          <a:srcRect l="10528" t="3683" r="11319" b="38303"/>
          <a:stretch>
            <a:fillRect/>
          </a:stretch>
        </p:blipFill>
        <p:spPr bwMode="auto">
          <a:xfrm>
            <a:off x="428596" y="4357694"/>
            <a:ext cx="1722286" cy="226910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494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5008" y="3429000"/>
            <a:ext cx="3000396" cy="2928957"/>
          </a:xfrm>
        </p:spPr>
        <p:txBody>
          <a:bodyPr>
            <a:normAutofit fontScale="90000"/>
          </a:bodyPr>
          <a:lstStyle/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Галерее полководцев находятся портреты выдающихся деятелей военного искусства  Российского государства , принесших славу русскому оружию .  На противоположной стороне имеются репродукции картин, изображающие   великие  сражения  на  переломных  моментах освободительных воин на территории нашей страны. Здесь,  в этой Галерее проводятся экскурсии для наших учеников,  учащихся других школ. Проходят уроки мужества, классные часы, занятия клуба «Память» и тематические выставки, посвященные определенным историческим датам.</a:t>
            </a:r>
            <a:r>
              <a:rPr lang="ru-RU" sz="1300" dirty="0" smtClean="0"/>
              <a:t/>
            </a:r>
            <a:br>
              <a:rPr lang="ru-RU" sz="1300" dirty="0" smtClean="0"/>
            </a:b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28604"/>
            <a:ext cx="3429024" cy="5929354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Экспозиция «Галерея полководцев»</a:t>
            </a:r>
          </a:p>
        </p:txBody>
      </p:sp>
      <p:pic>
        <p:nvPicPr>
          <p:cNvPr id="5" name="Рисунок 4" descr="C:\Users\Кашапова С С\Desktop\фотографии\фото последние\фото\фото 23 февраля\DSC07881 - копия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928670"/>
            <a:ext cx="3214710" cy="1928826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USER3\Desktop\для конкурса музея\для музея фото\фото сош 1\IMG_20190401_100959.jpg"/>
          <p:cNvPicPr>
            <a:picLocks noChangeAspect="1" noChangeArrowheads="1"/>
          </p:cNvPicPr>
          <p:nvPr/>
        </p:nvPicPr>
        <p:blipFill>
          <a:blip r:embed="rId3" cstate="print"/>
          <a:srcRect l="4326" r="20673"/>
          <a:stretch>
            <a:fillRect/>
          </a:stretch>
        </p:blipFill>
        <p:spPr bwMode="auto">
          <a:xfrm>
            <a:off x="4714876" y="142852"/>
            <a:ext cx="4095805" cy="307183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USER3\Desktop\фото центра\20260416_103145.jpg"/>
          <p:cNvPicPr/>
          <p:nvPr/>
        </p:nvPicPr>
        <p:blipFill>
          <a:blip r:embed="rId4" cstate="print"/>
          <a:srcRect l="13912" b="9058"/>
          <a:stretch>
            <a:fillRect/>
          </a:stretch>
        </p:blipFill>
        <p:spPr bwMode="auto">
          <a:xfrm>
            <a:off x="142844" y="2214554"/>
            <a:ext cx="3065069" cy="185738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USER3\Desktop\фото центра\20260416_103240.jpg"/>
          <p:cNvPicPr/>
          <p:nvPr/>
        </p:nvPicPr>
        <p:blipFill>
          <a:blip r:embed="rId5" cstate="print"/>
          <a:srcRect r="24366" b="30836"/>
          <a:stretch>
            <a:fillRect/>
          </a:stretch>
        </p:blipFill>
        <p:spPr bwMode="auto">
          <a:xfrm>
            <a:off x="1643042" y="3429000"/>
            <a:ext cx="3486209" cy="185738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USER3\Desktop\фото центра\20260416_103219.jpg"/>
          <p:cNvPicPr/>
          <p:nvPr/>
        </p:nvPicPr>
        <p:blipFill>
          <a:blip r:embed="rId6" cstate="print"/>
          <a:srcRect b="22857"/>
          <a:stretch>
            <a:fillRect/>
          </a:stretch>
        </p:blipFill>
        <p:spPr bwMode="auto">
          <a:xfrm>
            <a:off x="571472" y="4929198"/>
            <a:ext cx="3357586" cy="172114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3438" y="4429132"/>
            <a:ext cx="4357718" cy="2143140"/>
          </a:xfrm>
        </p:spPr>
        <p:txBody>
          <a:bodyPr>
            <a:normAutofit fontScale="90000"/>
          </a:bodyPr>
          <a:lstStyle/>
          <a:p>
            <a:pPr algn="l"/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В экспозиции ««Герои –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Бугульминцы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выставлены портреты Героев Советского Союза, наших  земляков (10 портретов): Г.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Гафиатуллина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А.Рудакова,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П.Монакова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М.Халиуллина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Н.Сентюкова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В.Медноногова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И.Никитина,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В.Графова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Также  здесь находится портрет Героя Советского Союза Г. Кудряшова, который после ВОВ работал в нашем городе, и И.Конева, командира воздушно-десантной дивизии Второго Украинского фронта, который начинал свою военную карьеру в Бугульме во время Гражданской войны . Портреты выполнены местными художниками  Рустамом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Курамшиным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Булатом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Мардановым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Учащимися школы собраны материалы о </a:t>
            </a:r>
            <a:r>
              <a:rPr lang="ru-RU" sz="1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героях-бугульминцах</a:t>
            </a:r>
            <a:r>
              <a:rPr lang="ru-RU" sz="1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и созданы альбомы. 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4286280" cy="621510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Экспозиция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«Герои –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Бугульминцы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3\Desktop\для конкурса музея\для музея фото\фото сош 1\IMG_20190401_101506.jpg"/>
          <p:cNvPicPr>
            <a:picLocks noChangeAspect="1" noChangeArrowheads="1"/>
          </p:cNvPicPr>
          <p:nvPr/>
        </p:nvPicPr>
        <p:blipFill>
          <a:blip r:embed="rId2" cstate="print"/>
          <a:srcRect l="4687" r="13281" b="26389"/>
          <a:stretch>
            <a:fillRect/>
          </a:stretch>
        </p:blipFill>
        <p:spPr bwMode="auto">
          <a:xfrm>
            <a:off x="214282" y="1285860"/>
            <a:ext cx="6000792" cy="3028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Кашапова С С\Desktop\фото для СЮТ и Э\альбомы о Героях советского Союза.jpg"/>
          <p:cNvPicPr/>
          <p:nvPr/>
        </p:nvPicPr>
        <p:blipFill>
          <a:blip r:embed="rId3" cstate="print"/>
          <a:srcRect t="8832" r="19669"/>
          <a:stretch>
            <a:fillRect/>
          </a:stretch>
        </p:blipFill>
        <p:spPr bwMode="auto">
          <a:xfrm>
            <a:off x="357158" y="4357694"/>
            <a:ext cx="4286280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\Documents\АВГУСТОВСКАЯ КОНФЕРЕНЦИЯ 1\АВГУСТОВСКАЯ КОНФЕРЕНЦИЯ\Августовская конференция-2015 фото\Боевая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85728"/>
            <a:ext cx="364333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3\Desktop\фото для семинара\IMG_6202.JPG"/>
          <p:cNvPicPr/>
          <p:nvPr/>
        </p:nvPicPr>
        <p:blipFill>
          <a:blip r:embed="rId5" cstate="print"/>
          <a:srcRect t="21802" r="36046"/>
          <a:stretch>
            <a:fillRect/>
          </a:stretch>
        </p:blipFill>
        <p:spPr bwMode="auto">
          <a:xfrm>
            <a:off x="6357950" y="2500306"/>
            <a:ext cx="235745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15074" y="4214818"/>
            <a:ext cx="2786082" cy="1500198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Экспозиция «Во имя жизни на Земле» освещает историю  нашей школы во время ВОВ и послевоенное время. Собраны материалы об учителях-фронтовиках выпускниках школы, которые сражались за свободу нашей Родины. 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428604"/>
            <a:ext cx="3786214" cy="592935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Экспозиция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«Во имя жизни на Земле»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Кашапова С С\Desktop\фото для СЮТ и Э\IMG_20190401_104423.jpg"/>
          <p:cNvPicPr/>
          <p:nvPr/>
        </p:nvPicPr>
        <p:blipFill>
          <a:blip r:embed="rId2" cstate="print"/>
          <a:srcRect l="9621" r="24238"/>
          <a:stretch>
            <a:fillRect/>
          </a:stretch>
        </p:blipFill>
        <p:spPr bwMode="auto">
          <a:xfrm>
            <a:off x="3714744" y="285728"/>
            <a:ext cx="5286412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USER3\Desktop\фото для семинара\IMG_6201.JPG"/>
          <p:cNvPicPr/>
          <p:nvPr/>
        </p:nvPicPr>
        <p:blipFill>
          <a:blip r:embed="rId3" cstate="print"/>
          <a:srcRect t="5048"/>
          <a:stretch>
            <a:fillRect/>
          </a:stretch>
        </p:blipFill>
        <p:spPr bwMode="auto">
          <a:xfrm>
            <a:off x="225264" y="1412776"/>
            <a:ext cx="3463224" cy="2322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3\Desktop\Победа\победа 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5786454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3\Desktop\20260421_141722.jpg"/>
          <p:cNvPicPr/>
          <p:nvPr/>
        </p:nvPicPr>
        <p:blipFill>
          <a:blip r:embed="rId5" cstate="print"/>
          <a:srcRect l="17477" t="3811" r="5405" b="-60"/>
          <a:stretch>
            <a:fillRect/>
          </a:stretch>
        </p:blipFill>
        <p:spPr bwMode="auto">
          <a:xfrm>
            <a:off x="2857488" y="4357694"/>
            <a:ext cx="335758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3\Desktop\20260421_141711.jpg"/>
          <p:cNvPicPr/>
          <p:nvPr/>
        </p:nvPicPr>
        <p:blipFill>
          <a:blip r:embed="rId6" cstate="print"/>
          <a:srcRect r="30344" b="9048"/>
          <a:stretch>
            <a:fillRect/>
          </a:stretch>
        </p:blipFill>
        <p:spPr bwMode="auto">
          <a:xfrm>
            <a:off x="142844" y="3929066"/>
            <a:ext cx="3498451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2395</Words>
  <Application>Microsoft Office PowerPoint</Application>
  <PresentationFormat>Экран (4:3)</PresentationFormat>
  <Paragraphs>150</Paragraphs>
  <Slides>19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Слайд</vt:lpstr>
      <vt:lpstr>МУНИЦИПАЛЬНОЕ БЮДЖЕТНОЕ ОБЩЕОБРАЗОВАТЕЛЬНОЕ УЧРЕЖДЕНИЕ  СРЕДНЯЯ ОБЩЕОБРАЗОВАТЕЛЬНАЯ ШКОЛА № 1  С УГЛУБЛЕННЫМ ИЗУЧЕНИЕМ ОТДЕЛЬНЫХ ПРЕДМЕТОВ </vt:lpstr>
      <vt:lpstr>                   </vt:lpstr>
      <vt:lpstr>Дата открытия Центра патриотического воспитания: 22.02.2006 № свидетельства в реестре музеев России: №24-11777216947 от июня 2024 г.</vt:lpstr>
      <vt:lpstr>Характеристика основного фонда музея</vt:lpstr>
      <vt:lpstr> </vt:lpstr>
      <vt:lpstr>Открытие Центра патриотического воспитания подрастающего поколения</vt:lpstr>
      <vt:lpstr>             В Галерее полководцев находятся портреты выдающихся деятелей военного искусства  Российского государства , принесших славу русскому оружию .  На противоположной стороне имеются репродукции картин, изображающие   великие  сражения  на  переломных  моментах освободительных воин на территории нашей страны. Здесь,  в этой Галерее проводятся экскурсии для наших учеников,  учащихся других школ. Проходят уроки мужества, классные часы, занятия клуба «Память» и тематические выставки, посвященные определенным историческим датам. </vt:lpstr>
      <vt:lpstr>              В экспозиции ««Герои – Бугульминцы» выставлены портреты Героев Советского Союза, наших  земляков (10 портретов): Г. Гафиатуллина, А.Рудакова, П.Монакова, М.Халиуллина, Н.Сентюкова, В.Медноногова,  И.Никитина, В.Графова. Также  здесь находится портрет Героя Советского Союза Г. Кудряшова, который после ВОВ работал в нашем городе, и И.Конева, командира воздушно-десантной дивизии Второго Украинского фронта, который начинал свою военную карьеру в Бугульме во время Гражданской войны . Портреты выполнены местными художниками  Рустамом Курамшиным и Булатом Мардановым. Учащимися школы собраны материалы о героях-бугульминцах  и созданы альбомы.  </vt:lpstr>
      <vt:lpstr>       Экспозиция «Во имя жизни на Земле» освещает историю  нашей школы во время ВОВ и послевоенное время. Собраны материалы об учителях-фронтовиках выпускниках школы, которые сражались за свободу нашей Родины. </vt:lpstr>
      <vt:lpstr>       В школьном музее собраны материалы об истории школы. Бугульминская средняя школа №1 – старейшее учебное заведение города. За долгое время существования школы №1 директорами были: Бангер Л.С., Ракитов Б.В., Александров П.А., Маркелова Е.Н., Клименко Р.Т., Герасимов В.Г., Семенов Н.И., Абдршин М.Ф., в настоящее время школой руководит Кузнецов А.С. </vt:lpstr>
      <vt:lpstr>                276 парней нашего города и района были Афганистане в составе ограниченного контингента Советских войск, четверо из них вернулись инвалидами, 15 раненными, 58 воинов были награждены орденами и медалями, шестеро…посмертно. Это Горбунов Леонид , Киселев Игорь, Сапожников Владимир, Газизов Эрик , Осинцев Олег, Сафаров Валерий . В нашем городе живут родственники пятерых  воинов- интернационалистов, погибших выполняя солдатский долг в далеком Афганистане. Ираев Фарид , Зарипов Анис, Притула Сергей , Атюков Виктор, Буляков Ильфат.     -   Навечно останутся в памяти и ребята, погибшие при выполнении воинских обязанностей в горячих точках Кавказа. Это Мухаметов Зямиль, Трифонов Алексей, Черников Дмитрий, Чернобровкин Вячеслав. Чернобровкин Вячеслав – выпускник нашей школы, он окончил 9 классов в 1998 году, окончил БИПТ, отслужил в армии, работал в Бугульминском ГРОВД, погиб в 2006 году. </vt:lpstr>
      <vt:lpstr>Сочинения, рефераты, презентаций, проектов учащихся -  «Вклад моей семьи в Великую Победу» -  «Они сражались за Родину» - «Они ковали победу в тылу» -  «У войны не женское лицо» -  «Они вернулись с победой» -  «Спасибо деду за Победу» -  «Бессмертный полк»</vt:lpstr>
      <vt:lpstr>        Идет 21 век. На долю людей нашего поколения тоже выпало испытание на прочность. Защитники Отечество сражаются в ходе специальной военной операции против тех, кто угрожает суверенитету и свободе нашей страны. На боевом посту находятся и наши земляки. Пали смертью храбрых при выполнении боевых задач  на СВО и выпускники нашей школы. Создан общий альбом «Герои нашего времени», в настоящее время ведется работа по созданию индивидуального альбома о каждом герое.  Их отвага и мужество служат примером для подрастающего поколения.</vt:lpstr>
      <vt:lpstr>               Учащимися школы были реализованы и реализуются проекты «Мы живем, не забывая…», «Великая Победа глазами детей», «Нам завещано беречь», «Гордимся прошедшими мы годами», «Вахта памяти»</vt:lpstr>
      <vt:lpstr>               В Центре патриотического воспитания подрастающего поколения  проводятся экскурсии для наших учеников,  учащихся других школ. Проходят уроки мужества, классные часы, занятия клуба «Память» и тематические выставки, посвященные определенным историческим датам, организуются встречи с матерями погибших воинов. Цель работы: формирование чувств патриотизма и гражданственности, воспитание любви к Родине и родному краю, воспитание нравственно-духовной культуры. </vt:lpstr>
      <vt:lpstr>1. Диплом победителя I степени I Республиканской научно-практической конференции для школьников имени Героя Советского Союза Газинура Гафиятуллина, посвященной 75-летию  Победы в Великой Отечественной войне в секции «Судьба семьи, судьба народа, судьба Отечества», Расторгуев Роман с работой «История эвакогоспиталя 2784», 2020 2. Диплом победителя II степени III Республиканской научно-практической конференции для школьников имени Героя Советского Союза Газинура Гафиятуллина, Расторгуев Роман с работой «Учебные заведения в дореволюционной Бугульме», 2023 3. Грамота за лучшую музейную инициативу, Муниципальный конкурс школьных музеев «Память сильнее времени» в рамках Всероссийского проекта  «Хранители истории» (Галицкая Яна, ученица 10 класса), январь 2024 4. Диплом 1 степени в ХХ1Х научно-практической конференции школьников «Открытие», посвященной Году научно-технологического развития в Республике Татарстан» в номинации «Краеведение»  с темой «Бугульма купеческая» (Кирдина Дарья, 11 класс), 2024 5. Диплом II степени в муниципальном конкурсе сочинений «Вечный огонь Победы», Тухватуллина Азалия, 4 класс, Бугульма, 2025 6. Диплом 1 степени в муниципальном конкурсе школьных музеев «Память сильнее времен» в рамках Всероссийского проекта «Хранители истории», Гимранова Лейсан, Ибрагимов Тимур, 2025  7. Грамота муниципального конкурса школьных музеев и уголков боевой славы, посвященного 80-летию Победы в Великой Отечественной войне, за творческий подход по организации работы школьного музея, Абарова Венера Фаруковна, Бугульма, 2025 8. Диплом победителя муниципального конкурса школьных музеев и уголков боевой славы, посвященного 80-летию Победы в ВОВ, в номинации «Лучшая музейная экспозиция, посвященная увековечению памяти защитников Отечества», Бугульма, 2025 9. Диплом победителя в номинации «Лучший образовательный исторический проект» во Всероссийской научно-практической конференции «Бугульма: забытая история – 2026», Попова Арина, Бугульма, 2026 10. Диплом победителя в номинации «Лучший проект по неопубликованным ранее архивным  материалам» во Всероссийской научно-практической конференции «Бугульма: забытая история – 2026», Фатхуллина Диана, Бугульма, 2026 11. Диплом победителя районного краеведческого турнира «Бугульминский уезд самарской губернии», команда школы «Хранители истории», 2026 </vt:lpstr>
      <vt:lpstr>1.  День воинской славы России. День  окончания Второй мировой войны 2. День воинской славы России. Бородинское сражение 3. «Герои нашего времени…» (выпускники МБОУ СОШ №1, погибшие при выполнении военных задач на СВО) 4. День воинской славы России. Разгром советскими войсками немецко-фашистких войск в битве за Кавказ (1943) 5. История нашего края. Великие Булгары и Казанское ханство 6. 7 ноября – День Октябрьской революции 1917 года 7. День единых действий (ДЕД): День начала Нюрнбергского процесса  8. День единых действий (ДЕД): День воинской славы. Классные часы, посвященные Дню неизвестного солдата 9. День единых действий (ДЕД): Мероприятия, приуроченные Дню начала контрнаступления советских войск против немецко-фашистских войск в битве под Москвой 10. День единых действий (ДЕД): День Героев Отечества  11. Бессмертный подвиг Газинура Гафиатуллина (урок, посвященный нашему земляку, Герою Советского Союза) 12. День единых действий (ДЕД): День воинской славы. Мероприятия,  приуроченные полному освобождению Ленинграда от фашистской блокады 13. День единых действий (ДЕД): День воинской славы. Разгром немецко-фашистских войск под Сталинградом (1943) 14. День рождения советского летчика Валерия Чкалова (1904-1938) 15. День единых действий (ДЕД): День памяти о россиянах, исполнявших служебный долг за пределами Отечества 16. День юного героя антифашиста  17. День рождения татарского поэта-патриота Мусы Джалиля. Урок, посвящённый творчеству Героя Советского Союза Мусы Джалиля (1906-1944)  18. «России верные сыны…» (беседа о воинах-интернационалистах) 19. День единых действий (ДЕД): Мероприятия, посвящённые Дню Защитника Отечества 20. День единых действий (ДЕД): 18 марта - Урок, посвященный Дню воссоединения Крыма с Россией 21. День единых действий (ДЕД): День памяти (классные часы о геноциде советского народа нацистами и их пособниками во время ВОВ) 19 апреля 22. Эвакогоспиталь в Бугульме во время Великой Отечественной войны  23. «Защита Родины в мирное время» (Чернобыльская трагедия) 24. «В единстве наша сила» (о героизме народов СССР во время ВОВ)   25. Цикл бесед, приуроченных 81 годовщине Великой Победы  -    «Вставай страна огромная…» -    «Все для фронта, все для Победы!» -    «У войны не женское лицо…» -    «День Победы порохом пропах…» </vt:lpstr>
      <vt:lpstr>1) III место в Республиканской военно-спортивной игре «Вперед, юнармейцы!» (Абдурахимова Эвелина,  в дисциплине бег на 60 м), Казань, 2024 2) II место в Республиканской военно-спортивной игре «Вперед, юнармейцы!» (Муратова Милана,  в дисциплине бег на 60 м), Казань, 2024 3) I место в Республиканской военно-спортивной игре «Вперед, юнармейцы!» (Абдурахимова Эвелина,  в дисциплине наклоны туловища вперед), Казань, 2024 4) Диплом 1 степени в муниципальном этапе Всероссийской военно-патриотической игры «Зарница», Бугульма, 2025 5) Диплом 2 степени в младшей возрастной категории  зонального этапа Всероссийской военно-патриотической игры «Зарница», Елабуга, Татарстан, 2025 6) Диплом призера региональгого  этапа Всероссийской предметной олимпиады школьников по основам безопасности и защиты Родины, Джанбулатов Марат,10 класс, Казань, 2026 7) Диплом призера региональгого  этапа Всероссийской предметной олимпиады школьников по основам безопасности и защиты Родины, Ковальчук Полина,10 класс, Казань, 2026 8) Диплом призера региональгого  этапа Всероссийской предметной олимпиады школьников по основам безопасности и защиты Родины, Муратова Милана,10 класс, Казань, 2026 9)  I место в Республиканской военно-спортивной игре «Победа - 2026» (Муратова Милана),  в дисциплине «Челночный бег»), Казань, 2026 10)  3 место в Республиканской военно-спортивной игре «Победа - 2026» (Муратова Милана),  в дисциплине «Комплексное силовое упражнение», Казань, 2026 11)  Диплом 1 степени в муниципальном этапе Всероссийской военно-патриотической игры «Зарница», Бугульма, 2026 12) Диплом 1 степени в младшей возрастной категории  зонального этапа Всероссийской военно-патриотической игры «Зарница», Елабуга, Татарстан, 2026 </vt:lpstr>
      <vt:lpstr>      Грамоты и дипломы за работу музея  1. Грамота за лучшую музейную инициативу, Муниципальный конкурс школьных музеев «Память сильнее времени» в рамках Всероссийского проекта  «Хранители истории» (Галицкая Яна, ученица 10 класса), январь 2024 2. Диплом 1 степени в муниципальном конкурсе школьных музеев «Память сильнее времен» в рамках Всероссийского проекта «Хранители истории», Гимранова Лейсан, Ибрагимов Тимур, 2025   3. Грамота муниципального конкурса школьных музеев и уголков боевой славы, посвященного 80-летию Победы в Великой Отечественной войне, за творческий подход по организации работы школьного музея, Абарова Венера Фаруковна, Бугульма, 2025 4. Диплом победителя муниципального конкурса школьных музеев и уголков боевой славы, посвященного 80-летию Победы в Великой Отечественной войне, в номинации «Лучшая музейная экспозиция, посвященная увековечению памяти защитников Отечества», Бугульма, 2025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СРЕДНЯЯ ОБЩЕОБРАЗОВАТЕЛЬНАЯ ШКОЛА № 1  С УГЛУБЛЕННЫМ ИЗУЧЕНИЕМ ОТДЕЛЬНЫХ ПРЕДМЕТОВ</dc:title>
  <dc:creator>USER3</dc:creator>
  <cp:lastModifiedBy>USER3</cp:lastModifiedBy>
  <cp:revision>103</cp:revision>
  <dcterms:created xsi:type="dcterms:W3CDTF">2026-04-08T04:46:15Z</dcterms:created>
  <dcterms:modified xsi:type="dcterms:W3CDTF">2026-05-04T04:47:24Z</dcterms:modified>
</cp:coreProperties>
</file>